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4" r:id="rId6"/>
    <p:sldId id="300" r:id="rId7"/>
    <p:sldId id="278" r:id="rId8"/>
    <p:sldId id="289" r:id="rId9"/>
    <p:sldId id="293" r:id="rId10"/>
    <p:sldId id="294" r:id="rId11"/>
    <p:sldId id="265" r:id="rId12"/>
    <p:sldId id="295" r:id="rId13"/>
    <p:sldId id="299" r:id="rId14"/>
    <p:sldId id="279" r:id="rId15"/>
    <p:sldId id="296" r:id="rId16"/>
    <p:sldId id="297" r:id="rId17"/>
    <p:sldId id="298" r:id="rId18"/>
    <p:sldId id="272" r:id="rId19"/>
    <p:sldId id="280" r:id="rId20"/>
    <p:sldId id="262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258" y="-9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C7244-8E0B-4C9E-A8D9-635A17EA0F18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A7164-8ED2-44EE-B5E5-E84D3E4E23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3755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 smtClean="0">
                <a:solidFill>
                  <a:srgbClr val="FF0000"/>
                </a:solidFill>
              </a:rPr>
              <a:t>Mijn verhaal (apart kopje of bij hele presentatie jezelf als voorbeeld gebruiken)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A7164-8ED2-44EE-B5E5-E84D3E4E23E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7872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Naam</a:t>
            </a:r>
            <a:r>
              <a:rPr lang="nl-NL" baseline="0" dirty="0" smtClean="0"/>
              <a:t> en bijvoorbeeld leeftijd, leefsituatie, opleiding, rol binnen Anoiksis, </a:t>
            </a:r>
            <a:r>
              <a:rPr lang="nl-NL" baseline="0" dirty="0" err="1" smtClean="0"/>
              <a:t>intersesses</a:t>
            </a:r>
            <a:r>
              <a:rPr lang="nl-NL" baseline="0" dirty="0" smtClean="0"/>
              <a:t> en passies</a:t>
            </a:r>
          </a:p>
          <a:p>
            <a:r>
              <a:rPr lang="nl-NL" baseline="0" dirty="0" smtClean="0"/>
              <a:t>Ervaring met psychosegevoeligheid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A7164-8ED2-44EE-B5E5-E84D3E4E23E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961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Nb.</a:t>
            </a:r>
            <a:r>
              <a:rPr lang="nl-NL" baseline="0" dirty="0" smtClean="0"/>
              <a:t> Bij onderzoek kan het verlaten van oude diagnostische </a:t>
            </a:r>
            <a:r>
              <a:rPr lang="nl-NL" baseline="0" dirty="0" err="1" smtClean="0"/>
              <a:t>labels</a:t>
            </a:r>
            <a:r>
              <a:rPr lang="nl-NL" baseline="0" dirty="0" smtClean="0"/>
              <a:t> zowel een beperking als een verrijking zijn.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A7164-8ED2-44EE-B5E5-E84D3E4E23E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705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Hoe is het voor jezelf tijdens psychose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A7164-8ED2-44EE-B5E5-E84D3E4E23EB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81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E936-1924-4FE7-B476-81BD0E90E445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B26E668-D9CA-40C5-A254-C7462683D9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66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E936-1924-4FE7-B476-81BD0E90E445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B26E668-D9CA-40C5-A254-C7462683D9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5325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E936-1924-4FE7-B476-81BD0E90E445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B26E668-D9CA-40C5-A254-C7462683D951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4379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E936-1924-4FE7-B476-81BD0E90E445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26E668-D9CA-40C5-A254-C7462683D9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2888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E936-1924-4FE7-B476-81BD0E90E445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26E668-D9CA-40C5-A254-C7462683D951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0702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E936-1924-4FE7-B476-81BD0E90E445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26E668-D9CA-40C5-A254-C7462683D9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7118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E936-1924-4FE7-B476-81BD0E90E445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E668-D9CA-40C5-A254-C7462683D9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301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E936-1924-4FE7-B476-81BD0E90E445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E668-D9CA-40C5-A254-C7462683D9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41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E936-1924-4FE7-B476-81BD0E90E445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E668-D9CA-40C5-A254-C7462683D9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544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E936-1924-4FE7-B476-81BD0E90E445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B26E668-D9CA-40C5-A254-C7462683D9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849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E936-1924-4FE7-B476-81BD0E90E445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B26E668-D9CA-40C5-A254-C7462683D9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991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E936-1924-4FE7-B476-81BD0E90E445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B26E668-D9CA-40C5-A254-C7462683D9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77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E936-1924-4FE7-B476-81BD0E90E445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E668-D9CA-40C5-A254-C7462683D9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652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E936-1924-4FE7-B476-81BD0E90E445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E668-D9CA-40C5-A254-C7462683D9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2719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E936-1924-4FE7-B476-81BD0E90E445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E668-D9CA-40C5-A254-C7462683D9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78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E936-1924-4FE7-B476-81BD0E90E445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26E668-D9CA-40C5-A254-C7462683D9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393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FE936-1924-4FE7-B476-81BD0E90E445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B26E668-D9CA-40C5-A254-C7462683D9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223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  <p:sldLayoutId id="2147484200" r:id="rId12"/>
    <p:sldLayoutId id="2147484201" r:id="rId13"/>
    <p:sldLayoutId id="2147484202" r:id="rId14"/>
    <p:sldLayoutId id="2147484203" r:id="rId15"/>
    <p:sldLayoutId id="214748420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89211" y="2467627"/>
            <a:ext cx="8915399" cy="2229633"/>
          </a:xfrm>
        </p:spPr>
        <p:txBody>
          <a:bodyPr>
            <a:normAutofit fontScale="90000"/>
          </a:bodyPr>
          <a:lstStyle/>
          <a:p>
            <a:r>
              <a:rPr lang="nl-NL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Onafhankelijke vereniging voor contact en onderlinge steun.</a:t>
            </a:r>
            <a:br>
              <a:rPr lang="nl-NL" sz="4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NL" sz="4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Voor en door psychosegevoelige mensen</a:t>
            </a:r>
            <a:endParaRPr lang="nl-NL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89212" y="5123146"/>
            <a:ext cx="8915399" cy="1327758"/>
          </a:xfrm>
        </p:spPr>
        <p:txBody>
          <a:bodyPr>
            <a:normAutofit/>
          </a:bodyPr>
          <a:lstStyle/>
          <a:p>
            <a:r>
              <a:rPr lang="nl-NL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Door: …</a:t>
            </a:r>
          </a:p>
          <a:p>
            <a:r>
              <a:rPr lang="nl-NL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Datum: …</a:t>
            </a:r>
            <a:endParaRPr lang="nl-NL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162" y="0"/>
            <a:ext cx="3210837" cy="186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91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64536" y="776613"/>
            <a:ext cx="8911687" cy="739035"/>
          </a:xfrm>
        </p:spPr>
        <p:txBody>
          <a:bodyPr>
            <a:normAutofit fontScale="90000"/>
          </a:bodyPr>
          <a:lstStyle/>
          <a:p>
            <a:r>
              <a:rPr lang="nl-NL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Internationaal</a:t>
            </a:r>
            <a:r>
              <a:rPr lang="nl-NL" sz="2800" dirty="0">
                <a:latin typeface="Calibri" panose="020F0502020204030204" pitchFamily="34" charset="0"/>
              </a:rPr>
              <a:t/>
            </a:r>
            <a:br>
              <a:rPr lang="nl-NL" sz="2800" dirty="0">
                <a:latin typeface="Calibri" panose="020F0502020204030204" pitchFamily="34" charset="0"/>
              </a:rPr>
            </a:b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26" y="1954061"/>
            <a:ext cx="3258333" cy="442159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92" y="1954060"/>
            <a:ext cx="3344324" cy="4421592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682388" y="1521598"/>
            <a:ext cx="10893835" cy="4854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anose="05000000000000000000" pitchFamily="2" charset="2"/>
              <a:buChar char="Ø"/>
            </a:pPr>
            <a:endParaRPr lang="nl-NL" sz="2800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nl-NL" sz="2800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nl-NL" sz="28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nl-NL" sz="3000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1890830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876822"/>
            <a:ext cx="8911687" cy="826718"/>
          </a:xfrm>
        </p:spPr>
        <p:txBody>
          <a:bodyPr>
            <a:normAutofit/>
          </a:bodyPr>
          <a:lstStyle/>
          <a:p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Wat is </a:t>
            </a:r>
            <a:r>
              <a:rPr lang="nl-NL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psychosegevoeligheid(</a:t>
            </a:r>
            <a:r>
              <a:rPr lang="nl-NL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ssyndroom</a:t>
            </a:r>
            <a:r>
              <a:rPr lang="nl-NL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)?</a:t>
            </a:r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2592925" y="1941534"/>
            <a:ext cx="8915400" cy="3883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Gevoeligheid, omdat </a:t>
            </a:r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meerderheid </a:t>
            </a: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niet continu psychotisch is</a:t>
            </a:r>
          </a:p>
          <a:p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Syndroom omdat </a:t>
            </a:r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diagnose meer omvat dan alleen psychotische symptomen.</a:t>
            </a:r>
            <a:endParaRPr lang="nl-NL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Psychosegevoeligheid omvat </a:t>
            </a:r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meer dan de diagnose schizofrenie (oorzaken en verklaringen zijn minder relevant)</a:t>
            </a:r>
            <a:endParaRPr lang="nl-NL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nl-NL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nl-NL" sz="2800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nl-NL" sz="28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nl-NL" sz="3000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1961950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79222"/>
          </a:xfrm>
        </p:spPr>
        <p:txBody>
          <a:bodyPr/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Psychosegevoelig?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2029217" y="1365337"/>
            <a:ext cx="9475396" cy="4910203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 het nog altijd populaire boekje uit 2013 is ‘Psychosegevoelig’ </a:t>
            </a:r>
            <a:r>
              <a:rPr lang="nl-NL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gangbaarder </a:t>
            </a:r>
            <a:r>
              <a:rPr lang="nl-NL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geworden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Patiënten kunnen psychosegevoeligheid beter uitleggen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Zelfs in </a:t>
            </a:r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nl-NL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orgstandaarden (richtlijnen voor hulpverleners) wordt de term schizofrenie nauwelijks nog gebruikt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Nederland is hierin uniek in Europa en de VS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zijn nog onderweg naar een goede internationale benaming die breed gedragen wordt</a:t>
            </a:r>
          </a:p>
          <a:p>
            <a:endParaRPr lang="nl-N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31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29534"/>
          </a:xfrm>
        </p:spPr>
        <p:txBody>
          <a:bodyPr/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Psychosegevoelig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902" y="2141951"/>
            <a:ext cx="3485274" cy="357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www.psychosegevoelig.nl/images/psychosis_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847" y="2141951"/>
            <a:ext cx="3507287" cy="357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054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926926"/>
            <a:ext cx="8911687" cy="978074"/>
          </a:xfrm>
        </p:spPr>
        <p:txBody>
          <a:bodyPr/>
          <a:lstStyle/>
          <a:p>
            <a:r>
              <a:rPr lang="nl-NL" alt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Anoiksis wil beeldvorming beïnvloeden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3728581"/>
          </a:xfrm>
        </p:spPr>
        <p:txBody>
          <a:bodyPr>
            <a:normAutofit/>
          </a:bodyPr>
          <a:lstStyle/>
          <a:p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Nieuwe </a:t>
            </a:r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naam voor schizofrenie</a:t>
            </a:r>
          </a:p>
          <a:p>
            <a:endParaRPr lang="nl-NL" altLang="nl-NL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Zichtbaar </a:t>
            </a:r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zijn: Bijvoorbeeld met presentaties </a:t>
            </a:r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voorlichting bij </a:t>
            </a:r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studenten en hulpverleners of via</a:t>
            </a:r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‘Koffie met</a:t>
            </a:r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…’</a:t>
            </a:r>
            <a:endParaRPr lang="nl-NL" altLang="nl-NL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altLang="nl-NL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gesprek gaan:</a:t>
            </a: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Waar </a:t>
            </a: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hebben we het over</a:t>
            </a:r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endParaRPr lang="nl-NL" altLang="nl-NL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1566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3753"/>
          </a:xfrm>
        </p:spPr>
        <p:txBody>
          <a:bodyPr>
            <a:normAutofit/>
          </a:bodyPr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Wat is een psychose?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2592925" y="1290181"/>
            <a:ext cx="8915400" cy="5110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Tijdens </a:t>
            </a:r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psychose heb je een  </a:t>
            </a: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veranderde </a:t>
            </a:r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realiteitsbeleving. Buitenstaanders zien bijv. </a:t>
            </a: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desorganisatie, wanen </a:t>
            </a:r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hallucinaties.</a:t>
            </a:r>
            <a:endParaRPr 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Psychose kan ook voorkomen bij andere </a:t>
            </a:r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aandoeningen. Er is bij ca.100.000 </a:t>
            </a: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mensen in Nederland </a:t>
            </a:r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sprake van de </a:t>
            </a:r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diagnose </a:t>
            </a:r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schizofrenie. Daarbij geldt: </a:t>
            </a:r>
            <a:endParaRPr lang="nl-NL" altLang="nl-NL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Symptomen zijn langer dan een half jaar aanwezig</a:t>
            </a:r>
          </a:p>
          <a:p>
            <a:pPr lvl="1"/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Geen duidelijke relatie met stemming</a:t>
            </a:r>
          </a:p>
          <a:p>
            <a:pPr lvl="1"/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Geen aanwijsbare lichamelijke oorzaak  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nl-NL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nl-NL" sz="28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nl-NL" sz="3000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3830824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776614"/>
            <a:ext cx="8911687" cy="839244"/>
          </a:xfrm>
        </p:spPr>
        <p:txBody>
          <a:bodyPr>
            <a:normAutofit/>
          </a:bodyPr>
          <a:lstStyle/>
          <a:p>
            <a:r>
              <a:rPr lang="nl-NL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Wat </a:t>
            </a:r>
            <a:r>
              <a:rPr lang="nl-NL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nl-NL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voor mij belangrijk tijdens </a:t>
            </a:r>
            <a:r>
              <a:rPr lang="nl-NL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een </a:t>
            </a:r>
            <a:r>
              <a:rPr lang="nl-NL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psychose?</a:t>
            </a:r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0421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6175332" y="1390390"/>
            <a:ext cx="5887232" cy="4508927"/>
          </a:xfrm>
          <a:prstGeom prst="rect">
            <a:avLst/>
          </a:prstGeom>
          <a:solidFill>
            <a:srgbClr val="FFD3C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rgbClr val="000000"/>
                </a:solidFill>
                <a:latin typeface="arial" panose="020B0604020202020204" pitchFamily="34" charset="0"/>
              </a:rPr>
              <a:t>DE NEGEN GEBODEN VOOR DE FAMILIE</a:t>
            </a:r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b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nl-NL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1.GIJ ZULT UW SCHIZOFRENE ZOON, DOCHTER, OUDER, PARTNER NIET BETUTTELEN.</a:t>
            </a:r>
            <a:br>
              <a:rPr lang="nl-NL" sz="19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nl-NL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2.GIJ </a:t>
            </a:r>
            <a:r>
              <a:rPr lang="nl-NL" sz="19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ZULT </a:t>
            </a:r>
            <a:r>
              <a:rPr lang="nl-NL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DE PATIÉNT NIET OPJAGEN.</a:t>
            </a:r>
            <a:br>
              <a:rPr lang="nl-NL" sz="19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nl-NL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3.GIJ ZULT GEEN DRUK UITOEFENEN.</a:t>
            </a:r>
            <a:br>
              <a:rPr lang="nl-NL" sz="19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nl-NL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4.GIJ ZULT NIET MET MACHT SPELEN.</a:t>
            </a:r>
            <a:br>
              <a:rPr lang="nl-NL" sz="19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nl-NL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5 GIJ ZULT UW SCHIZOFRENE FAMILIELID ACCEPTEREN.</a:t>
            </a:r>
            <a:br>
              <a:rPr lang="nl-NL" sz="19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nl-NL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6.GIJ ZULT GEEN HOGE VERWACHTINGEN STELLEN.</a:t>
            </a:r>
            <a:br>
              <a:rPr lang="nl-NL" sz="19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nl-NL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7.GIJ ZULT GEDULD HEBBEN.</a:t>
            </a:r>
            <a:br>
              <a:rPr lang="nl-NL" sz="19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nl-NL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8.GIJ ZULT NIET MINACHTEN.</a:t>
            </a:r>
            <a:br>
              <a:rPr lang="nl-NL" sz="19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nl-NL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9.GIJ ZULT DE PATIËNT NIET BANGER MAKEN DAN DIE AL IS.</a:t>
            </a:r>
            <a:endParaRPr lang="nl-NL" sz="19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51630" y="250521"/>
            <a:ext cx="9552981" cy="726510"/>
          </a:xfrm>
        </p:spPr>
        <p:txBody>
          <a:bodyPr>
            <a:normAutofit fontScale="90000"/>
          </a:bodyPr>
          <a:lstStyle/>
          <a:p>
            <a:r>
              <a:rPr lang="nl-NL" sz="3100" dirty="0" smtClean="0">
                <a:latin typeface="Calibri" panose="020F0502020204030204" pitchFamily="34" charset="0"/>
                <a:cs typeface="Calibri" panose="020F0502020204030204" pitchFamily="34" charset="0"/>
              </a:rPr>
              <a:t>Uit </a:t>
            </a:r>
            <a:r>
              <a:rPr lang="nl-NL" sz="3100" dirty="0">
                <a:latin typeface="Calibri" panose="020F0502020204030204" pitchFamily="34" charset="0"/>
                <a:cs typeface="Calibri" panose="020F0502020204030204" pitchFamily="34" charset="0"/>
              </a:rPr>
              <a:t>de oude Anoiksis </a:t>
            </a:r>
            <a:r>
              <a:rPr lang="nl-NL" sz="3100" dirty="0" smtClean="0">
                <a:latin typeface="Calibri" panose="020F0502020204030204" pitchFamily="34" charset="0"/>
                <a:cs typeface="Calibri" panose="020F0502020204030204" pitchFamily="34" charset="0"/>
              </a:rPr>
              <a:t>doos</a:t>
            </a:r>
            <a:r>
              <a:rPr lang="nl-NL" sz="3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3100" dirty="0" smtClean="0">
                <a:latin typeface="Calibri" panose="020F0502020204030204" pitchFamily="34" charset="0"/>
                <a:cs typeface="Calibri" panose="020F0502020204030204" pitchFamily="34" charset="0"/>
              </a:rPr>
              <a:t>(20</a:t>
            </a:r>
            <a:r>
              <a:rPr lang="nl-NL" sz="31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nl-NL" sz="3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3100" dirty="0">
                <a:latin typeface="Calibri" panose="020F0502020204030204" pitchFamily="34" charset="0"/>
                <a:cs typeface="Calibri" panose="020F0502020204030204" pitchFamily="34" charset="0"/>
              </a:rPr>
              <a:t>eeuw)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7" name="Tijdelijke aanduiding voor inhoud 3"/>
          <p:cNvSpPr>
            <a:spLocks noGrp="1"/>
          </p:cNvSpPr>
          <p:nvPr>
            <p:ph idx="1"/>
          </p:nvPr>
        </p:nvSpPr>
        <p:spPr>
          <a:xfrm>
            <a:off x="1951630" y="1274243"/>
            <a:ext cx="8915400" cy="5583757"/>
          </a:xfrm>
        </p:spPr>
        <p:txBody>
          <a:bodyPr>
            <a:noAutofit/>
          </a:bodyPr>
          <a:lstStyle/>
          <a:p>
            <a:endParaRPr lang="nl-NL" sz="2800" dirty="0"/>
          </a:p>
          <a:p>
            <a:endParaRPr lang="nl-NL" sz="2800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162" y="866650"/>
            <a:ext cx="4502170" cy="59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20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6171" y="363255"/>
            <a:ext cx="9724794" cy="964504"/>
          </a:xfrm>
        </p:spPr>
        <p:txBody>
          <a:bodyPr>
            <a:normAutofit fontScale="90000"/>
          </a:bodyPr>
          <a:lstStyle/>
          <a:p>
            <a:r>
              <a:rPr lang="nl-NL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Hoe ga ik om met mijn psychotische medemens?</a:t>
            </a:r>
            <a:r>
              <a:rPr lang="nl-NL" sz="4000" dirty="0" smtClean="0">
                <a:latin typeface="Calibri" panose="020F0502020204030204" pitchFamily="34" charset="0"/>
              </a:rPr>
              <a:t/>
            </a:r>
            <a:br>
              <a:rPr lang="nl-NL" sz="4000" dirty="0" smtClean="0">
                <a:latin typeface="Calibri" panose="020F0502020204030204" pitchFamily="34" charset="0"/>
              </a:rPr>
            </a:br>
            <a:r>
              <a:rPr lang="nl-NL" sz="2800" dirty="0" smtClean="0">
                <a:latin typeface="Calibri" panose="020F0502020204030204" pitchFamily="34" charset="0"/>
              </a:rPr>
              <a:t/>
            </a:r>
            <a:br>
              <a:rPr lang="nl-NL" sz="2800" dirty="0" smtClean="0">
                <a:latin typeface="Calibri" panose="020F0502020204030204" pitchFamily="34" charset="0"/>
              </a:rPr>
            </a:br>
            <a:endParaRPr lang="nl-NL" sz="2800" dirty="0">
              <a:latin typeface="Calibri" panose="020F0502020204030204" pitchFamily="34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2066795" y="1189973"/>
            <a:ext cx="9427882" cy="527345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l-NL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Uitgangspunt: waarnemingen worden als werkelijkheid ervaren en gevoelens zijn echt</a:t>
            </a:r>
          </a:p>
          <a:p>
            <a:pPr lvl="1"/>
            <a:r>
              <a:rPr lang="nl-NL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Luisteren, rust, geduld en </a:t>
            </a:r>
            <a:r>
              <a:rPr lang="nl-NL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inlevingvermogen zijn nodig</a:t>
            </a:r>
          </a:p>
          <a:p>
            <a:pPr lvl="1"/>
            <a:r>
              <a:rPr lang="nl-NL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Probeer </a:t>
            </a:r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 </a:t>
            </a:r>
            <a:r>
              <a:rPr lang="nl-NL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 gesprek </a:t>
            </a:r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hier en nu te </a:t>
            </a:r>
            <a:r>
              <a:rPr lang="nl-NL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blijven</a:t>
            </a:r>
          </a:p>
          <a:p>
            <a:pPr lvl="1"/>
            <a:r>
              <a:rPr lang="nl-NL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Gebruik korte </a:t>
            </a:r>
            <a:r>
              <a:rPr lang="nl-NL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zinnen en </a:t>
            </a:r>
            <a:r>
              <a:rPr lang="nl-NL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 nodig gesloten vragen</a:t>
            </a:r>
            <a:endParaRPr lang="nl-N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l-NL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Vermijd discussie – in een psychose voelen mensen zich vaak al onbegrepen</a:t>
            </a:r>
          </a:p>
          <a:p>
            <a:pPr lvl="1"/>
            <a:r>
              <a:rPr lang="nl-NL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Biedt eventueel afleiding en betrek de </a:t>
            </a:r>
            <a:r>
              <a:rPr lang="nl-NL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persoon </a:t>
            </a:r>
            <a:r>
              <a:rPr lang="nl-NL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bij </a:t>
            </a:r>
            <a:r>
              <a:rPr lang="nl-NL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dagelijkse dingen</a:t>
            </a:r>
          </a:p>
          <a:p>
            <a:pPr lvl="1"/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749032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2821" y="674214"/>
            <a:ext cx="8911687" cy="1280890"/>
          </a:xfrm>
        </p:spPr>
        <p:txBody>
          <a:bodyPr/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Een laatste tip 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Zorg goed voor jezelf – uit een lege theepot kun je niet </a:t>
            </a: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schenken. Neem </a:t>
            </a: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je eigen behoeften in acht en stel zo nodig grenzen</a:t>
            </a:r>
          </a:p>
          <a:p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763764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Inhoud presentatie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592925" y="1710520"/>
            <a:ext cx="8915400" cy="4854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Wie ben ik</a:t>
            </a:r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nl-NL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Mijn verhaal</a:t>
            </a:r>
          </a:p>
          <a:p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Wat </a:t>
            </a: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is en doet </a:t>
            </a:r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Anoiksis?</a:t>
            </a:r>
          </a:p>
          <a:p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Diagnose psychose</a:t>
            </a:r>
          </a:p>
          <a:p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Beeldvorming</a:t>
            </a:r>
            <a:endParaRPr lang="nl-NL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Hoe </a:t>
            </a: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kun je omgaan </a:t>
            </a:r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met psychosegevoeligheid?</a:t>
            </a:r>
          </a:p>
          <a:p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Vragen</a:t>
            </a:r>
            <a:endParaRPr lang="nl-NL" altLang="nl-NL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nl-NL" sz="2800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nl-NL" sz="2800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nl-NL" sz="28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nl-NL" sz="3000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4166046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29117"/>
          </a:xfrm>
        </p:spPr>
        <p:txBody>
          <a:bodyPr/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Vragen…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https://www.anoiksis.nl/wp-content/uploads/2015/02/proud-to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726" y="1315233"/>
            <a:ext cx="3591970" cy="446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894" y="3439598"/>
            <a:ext cx="40386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7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Wie ben ik?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2589212" y="1905000"/>
            <a:ext cx="8915400" cy="4854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altLang="nl-NL" sz="2800" dirty="0" smtClean="0">
                <a:solidFill>
                  <a:schemeClr val="tx1"/>
                </a:solidFill>
              </a:rPr>
              <a:t>…</a:t>
            </a:r>
          </a:p>
          <a:p>
            <a:endParaRPr lang="nl-NL" altLang="nl-NL" sz="2800" dirty="0" smtClean="0">
              <a:solidFill>
                <a:srgbClr val="FF0000"/>
              </a:solidFill>
            </a:endParaRPr>
          </a:p>
          <a:p>
            <a:r>
              <a:rPr lang="nl-NL" sz="2800" dirty="0" smtClean="0"/>
              <a:t>…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nl-NL" sz="2800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nl-NL" sz="28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nl-NL" sz="3000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1628891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Wat is Vereniging Anoiksis?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556018" y="1905000"/>
            <a:ext cx="8915400" cy="4854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Landelijke vereniging voor en door psychosegevoelige mensen</a:t>
            </a:r>
            <a:b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(o.a. de diagnosen schizofrenie en schizo-affectieve stoornis)</a:t>
            </a:r>
            <a:endParaRPr lang="nl-NL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Opgericht in 1993</a:t>
            </a:r>
            <a:endParaRPr lang="nl-NL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Anoiksis betekent </a:t>
            </a:r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‘open geest’ (en lente)</a:t>
            </a:r>
            <a:endParaRPr lang="nl-NL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Ongeveer 850 </a:t>
            </a: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leden en </a:t>
            </a:r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ca. </a:t>
            </a:r>
            <a:r>
              <a:rPr lang="nl-NL" alt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130 </a:t>
            </a: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donateurs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nl-NL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nl-NL" sz="24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nl-NL" sz="3000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738875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3857"/>
          </a:xfrm>
        </p:spPr>
        <p:txBody>
          <a:bodyPr/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Wat doet Vereniging Anoiksis?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2589212" y="1903956"/>
            <a:ext cx="8915400" cy="438411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altLang="nl-NL" sz="1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Contact en onderlinge steun </a:t>
            </a:r>
            <a:r>
              <a:rPr lang="nl-NL" altLang="nl-NL" sz="112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nl-NL" altLang="nl-NL" sz="11200" dirty="0" smtClean="0">
                <a:latin typeface="Calibri" panose="020F0502020204030204" pitchFamily="34" charset="0"/>
                <a:cs typeface="Calibri" panose="020F0502020204030204" pitchFamily="34" charset="0"/>
              </a:rPr>
              <a:t>20 regio’s via een ledenblad en vooral via regionale bijeenkomsten (jaarlijks in totaal ca. 75)</a:t>
            </a:r>
            <a:br>
              <a:rPr lang="nl-NL" altLang="nl-NL" sz="11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11200" dirty="0" smtClean="0">
                <a:latin typeface="Calibri" panose="020F0502020204030204" pitchFamily="34" charset="0"/>
                <a:cs typeface="Calibri" panose="020F0502020204030204" pitchFamily="34" charset="0"/>
              </a:rPr>
              <a:t>Nb. Tekort aan vrijwilligers in 1/3 van de regio’s</a:t>
            </a:r>
          </a:p>
          <a:p>
            <a:r>
              <a:rPr lang="nl-NL" altLang="nl-NL" sz="1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Jongerendag</a:t>
            </a:r>
            <a:r>
              <a:rPr lang="nl-NL" altLang="nl-NL" sz="1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voor iedereen tot 35 jaar met psychosegevoeligheid </a:t>
            </a:r>
            <a:endParaRPr lang="nl-NL" altLang="nl-NL" sz="1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altLang="nl-NL" sz="11200" dirty="0">
                <a:latin typeface="Calibri" panose="020F0502020204030204" pitchFamily="34" charset="0"/>
                <a:cs typeface="Calibri" panose="020F0502020204030204" pitchFamily="34" charset="0"/>
              </a:rPr>
              <a:t>Voorlichting en publicaties</a:t>
            </a:r>
          </a:p>
          <a:p>
            <a:r>
              <a:rPr lang="nl-NL" altLang="nl-NL" sz="11200" dirty="0">
                <a:latin typeface="Calibri" panose="020F0502020204030204" pitchFamily="34" charset="0"/>
                <a:cs typeface="Calibri" panose="020F0502020204030204" pitchFamily="34" charset="0"/>
              </a:rPr>
              <a:t>Belangenbehartiging </a:t>
            </a:r>
            <a:r>
              <a:rPr lang="nl-NL" altLang="nl-NL" sz="11200" dirty="0" smtClean="0">
                <a:latin typeface="Calibri" panose="020F0502020204030204" pitchFamily="34" charset="0"/>
                <a:cs typeface="Calibri" panose="020F0502020204030204" pitchFamily="34" charset="0"/>
              </a:rPr>
              <a:t>voor goede hulp en juiste beeldvorming</a:t>
            </a:r>
          </a:p>
          <a:p>
            <a:r>
              <a:rPr lang="nl-NL" altLang="nl-NL" sz="11200" dirty="0" smtClean="0">
                <a:latin typeface="Calibri" panose="020F0502020204030204" pitchFamily="34" charset="0"/>
                <a:cs typeface="Calibri" panose="020F0502020204030204" pitchFamily="34" charset="0"/>
              </a:rPr>
              <a:t>Vanuit onze visie en ervaring input leveren aan onderzoekers</a:t>
            </a:r>
            <a:endParaRPr lang="nl-NL" altLang="nl-NL" sz="1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nl-NL" sz="112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nl-NL" sz="11200" dirty="0"/>
          </a:p>
          <a:p>
            <a:pPr lvl="1">
              <a:buFont typeface="Wingdings" panose="05000000000000000000" pitchFamily="2" charset="2"/>
              <a:buChar char="Ø"/>
            </a:pPr>
            <a:endParaRPr lang="nl-NL" sz="30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nl-NL" sz="3000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18832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599058"/>
            <a:ext cx="8911687" cy="1280890"/>
          </a:xfrm>
        </p:spPr>
        <p:txBody>
          <a:bodyPr/>
          <a:lstStyle/>
          <a:p>
            <a:r>
              <a:rPr lang="nl-NL" dirty="0" smtClean="0">
                <a:latin typeface="Calibri" panose="020F0502020204030204" pitchFamily="34" charset="0"/>
              </a:rPr>
              <a:t>Vervolg: wat doet vereniging Anoiksis</a:t>
            </a:r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14264" y="2096022"/>
            <a:ext cx="8915400" cy="3777622"/>
          </a:xfrm>
        </p:spPr>
        <p:txBody>
          <a:bodyPr/>
          <a:lstStyle/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Contact met andere partijen (o.a. Ypsilon voor familie van…)</a:t>
            </a:r>
          </a:p>
          <a:p>
            <a:endParaRPr lang="nl-NL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Via 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de werkgroep Anoiksis International laten we ons soms ook op buitenlandse congressen zien en pleiten we actief voor het gebruik van de term psychosegevoeligheid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1626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29117"/>
          </a:xfrm>
        </p:spPr>
        <p:txBody>
          <a:bodyPr>
            <a:normAutofit/>
          </a:bodyPr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Contact en onderlinge steun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38900" y="1528176"/>
            <a:ext cx="8915400" cy="5022936"/>
          </a:xfrm>
        </p:spPr>
        <p:txBody>
          <a:bodyPr>
            <a:normAutofit fontScale="70000" lnSpcReduction="20000"/>
          </a:bodyPr>
          <a:lstStyle/>
          <a:p>
            <a:r>
              <a:rPr lang="nl-NL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GGZ </a:t>
            </a:r>
            <a:r>
              <a:rPr lang="nl-NL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biedt behandeling voor </a:t>
            </a:r>
            <a:r>
              <a:rPr lang="nl-NL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symptoombestrijding. In </a:t>
            </a:r>
            <a:r>
              <a:rPr lang="nl-NL" sz="4000" dirty="0">
                <a:solidFill>
                  <a:schemeClr val="tx1"/>
                </a:solidFill>
                <a:latin typeface="Calibri" panose="020F0502020204030204" pitchFamily="34" charset="0"/>
              </a:rPr>
              <a:t>lotgenotencontact gaat het over leven met </a:t>
            </a:r>
            <a:r>
              <a:rPr lang="nl-NL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of leven ondanks psychosegevoeligheid, waaronder:</a:t>
            </a:r>
            <a:endParaRPr lang="nl-NL" sz="4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/>
            <a:r>
              <a:rPr lang="nl-NL" sz="4000" dirty="0">
                <a:solidFill>
                  <a:schemeClr val="tx1"/>
                </a:solidFill>
                <a:latin typeface="Calibri" panose="020F0502020204030204" pitchFamily="34" charset="0"/>
              </a:rPr>
              <a:t>Beleving van psychose</a:t>
            </a:r>
          </a:p>
          <a:p>
            <a:pPr lvl="1"/>
            <a:r>
              <a:rPr lang="nl-NL" sz="4000" dirty="0">
                <a:solidFill>
                  <a:schemeClr val="tx1"/>
                </a:solidFill>
                <a:latin typeface="Calibri" panose="020F0502020204030204" pitchFamily="34" charset="0"/>
              </a:rPr>
              <a:t>Relatie met je omgeving</a:t>
            </a:r>
          </a:p>
          <a:p>
            <a:pPr lvl="1"/>
            <a:r>
              <a:rPr lang="nl-NL" sz="4000" dirty="0">
                <a:solidFill>
                  <a:schemeClr val="tx1"/>
                </a:solidFill>
                <a:latin typeface="Calibri" panose="020F0502020204030204" pitchFamily="34" charset="0"/>
              </a:rPr>
              <a:t>Verwachtingen van jezelf en van </a:t>
            </a:r>
            <a:r>
              <a:rPr lang="nl-NL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anderen</a:t>
            </a:r>
          </a:p>
          <a:p>
            <a:pPr lvl="1"/>
            <a:r>
              <a:rPr lang="nl-NL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Erkenning, herkenning</a:t>
            </a:r>
          </a:p>
          <a:p>
            <a:pPr lvl="1"/>
            <a:r>
              <a:rPr lang="nl-NL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Ontspanning; iets leuks met elkaar doen zonder het over de aandoening te hebben </a:t>
            </a:r>
            <a:endParaRPr lang="nl-NL" sz="4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l-NL" sz="4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nl-NL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Betekenis van lotgenotencontact voor mij…</a:t>
            </a:r>
          </a:p>
          <a:p>
            <a:endParaRPr lang="nl-NL" sz="4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/>
            <a:endParaRPr lang="nl-NL" dirty="0">
              <a:solidFill>
                <a:schemeClr val="tx1"/>
              </a:solidFill>
            </a:endParaRPr>
          </a:p>
          <a:p>
            <a:pPr lvl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574131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8384" y="739036"/>
            <a:ext cx="10010469" cy="1000926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Over de diagnose schizofrenie moet je veel uitleggen…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239069" y="2445236"/>
            <a:ext cx="576714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dirty="0" smtClean="0">
                <a:solidFill>
                  <a:srgbClr val="000000"/>
                </a:solidFill>
                <a:latin typeface="Georgia" panose="02040502050405020303" pitchFamily="18" charset="0"/>
              </a:rPr>
              <a:t>“Brein </a:t>
            </a:r>
            <a:r>
              <a:rPr lang="nl-NL" dirty="0">
                <a:solidFill>
                  <a:srgbClr val="000000"/>
                </a:solidFill>
                <a:latin typeface="Georgia" panose="02040502050405020303" pitchFamily="18" charset="0"/>
              </a:rPr>
              <a:t>achter aanslag tijdens marathon Boston was </a:t>
            </a:r>
            <a:r>
              <a:rPr lang="nl-NL" dirty="0" smtClean="0">
                <a:solidFill>
                  <a:srgbClr val="000000"/>
                </a:solidFill>
                <a:latin typeface="Georgia" panose="02040502050405020303" pitchFamily="18" charset="0"/>
              </a:rPr>
              <a:t>schizofreen”</a:t>
            </a:r>
            <a:endParaRPr lang="nl-NL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917742" y="3520658"/>
            <a:ext cx="6096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nl-NL" dirty="0" smtClean="0">
                <a:solidFill>
                  <a:srgbClr val="333333"/>
                </a:solidFill>
                <a:latin typeface="verdana" panose="020B0604030504040204" pitchFamily="34" charset="0"/>
              </a:rPr>
              <a:t>“Het </a:t>
            </a:r>
            <a:r>
              <a:rPr lang="nl-NL" dirty="0">
                <a:solidFill>
                  <a:srgbClr val="333333"/>
                </a:solidFill>
                <a:latin typeface="verdana" panose="020B0604030504040204" pitchFamily="34" charset="0"/>
              </a:rPr>
              <a:t>debat over de spaarfiscaliteit is behoorlijk </a:t>
            </a:r>
            <a:r>
              <a:rPr lang="nl-NL" dirty="0" smtClean="0">
                <a:solidFill>
                  <a:srgbClr val="333333"/>
                </a:solidFill>
                <a:latin typeface="verdana" panose="020B0604030504040204" pitchFamily="34" charset="0"/>
              </a:rPr>
              <a:t>schizofreen”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2101907" y="4596968"/>
            <a:ext cx="563167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“Opgepakte </a:t>
            </a:r>
            <a:r>
              <a:rPr lang="nl-NL" b="1" dirty="0">
                <a:solidFill>
                  <a:srgbClr val="404040"/>
                </a:solidFill>
                <a:latin typeface="Arial" panose="020B0604020202020204" pitchFamily="34" charset="0"/>
              </a:rPr>
              <a:t>tbs'er blijkt schizofrene </a:t>
            </a:r>
            <a:r>
              <a:rPr lang="nl-NL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moordenaar”</a:t>
            </a:r>
            <a:endParaRPr lang="nl-NL" b="1" i="0" dirty="0">
              <a:solidFill>
                <a:srgbClr val="40404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2101907" y="1739962"/>
            <a:ext cx="8915400" cy="4272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altLang="nl-NL" sz="2800" dirty="0" smtClean="0"/>
          </a:p>
          <a:p>
            <a:endParaRPr lang="nl-NL" sz="2800" dirty="0"/>
          </a:p>
          <a:p>
            <a:endParaRPr lang="nl-NL" sz="2800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nl-NL" sz="2800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nl-NL" sz="28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nl-NL" sz="3000" dirty="0" smtClean="0"/>
          </a:p>
          <a:p>
            <a:pPr marL="914400" lvl="2" indent="0">
              <a:buNone/>
            </a:pPr>
            <a:r>
              <a:rPr lang="nl-NL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…een andere term zou beter zijn</a:t>
            </a:r>
          </a:p>
        </p:txBody>
      </p:sp>
    </p:spTree>
    <p:extLst>
      <p:ext uri="{BB962C8B-B14F-4D97-AF65-F5344CB8AC3E}">
        <p14:creationId xmlns:p14="http://schemas.microsoft.com/office/powerpoint/2010/main" val="1449345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3961"/>
          </a:xfrm>
        </p:spPr>
        <p:txBody>
          <a:bodyPr>
            <a:normAutofit/>
          </a:bodyPr>
          <a:lstStyle/>
          <a:p>
            <a:r>
              <a:rPr lang="nl-NL" sz="2800" dirty="0" smtClean="0">
                <a:latin typeface="Calibri" panose="020F0502020204030204" pitchFamily="34" charset="0"/>
              </a:rPr>
              <a:t>De prijsvraag 2009</a:t>
            </a:r>
            <a:endParaRPr lang="nl-NL" sz="2800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675" y="1678488"/>
            <a:ext cx="2905215" cy="4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D:\Mette\Documents\Mette\Anoiksis\2016\Vooraadbeheer\Posters\poster_PS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228" y="1716066"/>
            <a:ext cx="2931090" cy="4196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637126"/>
      </p:ext>
    </p:extLst>
  </p:cSld>
  <p:clrMapOvr>
    <a:masterClrMapping/>
  </p:clrMapOvr>
</p:sld>
</file>

<file path=ppt/theme/theme1.xml><?xml version="1.0" encoding="utf-8"?>
<a:theme xmlns:a="http://schemas.openxmlformats.org/drawingml/2006/main" name="Sliert">
  <a:themeElements>
    <a:clrScheme name="Aangepast 5">
      <a:dk1>
        <a:sysClr val="windowText" lastClr="000000"/>
      </a:dk1>
      <a:lt1>
        <a:sysClr val="window" lastClr="FFFFFF"/>
      </a:lt1>
      <a:dk2>
        <a:srgbClr val="3E3D2D"/>
      </a:dk2>
      <a:lt2>
        <a:srgbClr val="E0C1FF"/>
      </a:lt2>
      <a:accent1>
        <a:srgbClr val="00B050"/>
      </a:accent1>
      <a:accent2>
        <a:srgbClr val="6600CC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</TotalTime>
  <Words>620</Words>
  <Application>Microsoft Office PowerPoint</Application>
  <PresentationFormat>Aangepast</PresentationFormat>
  <Paragraphs>119</Paragraphs>
  <Slides>20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Sliert</vt:lpstr>
      <vt:lpstr>Onafhankelijke vereniging voor contact en onderlinge steun.  Voor en door psychosegevoelige mensen</vt:lpstr>
      <vt:lpstr>Inhoud presentatie</vt:lpstr>
      <vt:lpstr>Wie ben ik?</vt:lpstr>
      <vt:lpstr>Wat is Vereniging Anoiksis?</vt:lpstr>
      <vt:lpstr>Wat doet Vereniging Anoiksis?</vt:lpstr>
      <vt:lpstr>Vervolg: wat doet vereniging Anoiksis</vt:lpstr>
      <vt:lpstr>Contact en onderlinge steun</vt:lpstr>
      <vt:lpstr>Over de diagnose schizofrenie moet je veel uitleggen…</vt:lpstr>
      <vt:lpstr>De prijsvraag 2009</vt:lpstr>
      <vt:lpstr>Internationaal </vt:lpstr>
      <vt:lpstr>Wat is psychosegevoeligheid(ssyndroom)?</vt:lpstr>
      <vt:lpstr>Psychosegevoelig?</vt:lpstr>
      <vt:lpstr>Psychosegevoelig</vt:lpstr>
      <vt:lpstr>Anoiksis wil beeldvorming beïnvloeden</vt:lpstr>
      <vt:lpstr>Wat is een psychose?</vt:lpstr>
      <vt:lpstr>Wat is voor mij belangrijk tijdens een psychose?</vt:lpstr>
      <vt:lpstr>Uit de oude Anoiksis doos (20e eeuw) </vt:lpstr>
      <vt:lpstr>Hoe ga ik om met mijn psychotische medemens?  </vt:lpstr>
      <vt:lpstr>Een laatste tip </vt:lpstr>
      <vt:lpstr>Vragen…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psychosegevoeligheid</dc:title>
  <dc:creator>Remke Roes</dc:creator>
  <cp:lastModifiedBy>psy</cp:lastModifiedBy>
  <cp:revision>201</cp:revision>
  <dcterms:created xsi:type="dcterms:W3CDTF">2014-03-08T12:56:39Z</dcterms:created>
  <dcterms:modified xsi:type="dcterms:W3CDTF">2019-12-10T10:04:57Z</dcterms:modified>
</cp:coreProperties>
</file>